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4"/>
  </p:sldMasterIdLst>
  <p:notesMasterIdLst>
    <p:notesMasterId r:id="rId6"/>
  </p:notesMasterIdLst>
  <p:sldIdLst>
    <p:sldId id="256" r:id="rId5"/>
  </p:sldIdLst>
  <p:sldSz cx="28967113" cy="16294100"/>
  <p:notesSz cx="20104100" cy="1629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1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60" autoAdjust="0"/>
    <p:restoredTop sz="96238" autoAdjust="0"/>
  </p:normalViewPr>
  <p:slideViewPr>
    <p:cSldViewPr>
      <p:cViewPr>
        <p:scale>
          <a:sx n="66" d="100"/>
          <a:sy n="66" d="100"/>
        </p:scale>
        <p:origin x="48" y="-336"/>
      </p:cViewPr>
      <p:guideLst>
        <p:guide orient="horz" pos="2880"/>
        <p:guide pos="31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817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817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546FE-3DCB-44AE-AE0D-DCE4C73E8AA4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64138" y="2036763"/>
            <a:ext cx="9775825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7842250"/>
            <a:ext cx="16084550" cy="6415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5476538"/>
            <a:ext cx="8712200" cy="817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5476538"/>
            <a:ext cx="8712200" cy="817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EAC5-F1DE-4C72-A8EA-BF7CF9945B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8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EAC5-F1DE-4C72-A8EA-BF7CF9945B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0889" y="2666651"/>
            <a:ext cx="21725335" cy="5672761"/>
          </a:xfrm>
        </p:spPr>
        <p:txBody>
          <a:bodyPr anchor="b"/>
          <a:lstStyle>
            <a:lvl1pPr algn="ctr">
              <a:defRPr sz="1425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0889" y="8558175"/>
            <a:ext cx="21725335" cy="3933968"/>
          </a:xfrm>
        </p:spPr>
        <p:txBody>
          <a:bodyPr/>
          <a:lstStyle>
            <a:lvl1pPr marL="0" indent="0" algn="ctr">
              <a:buNone/>
              <a:defRPr sz="5702"/>
            </a:lvl1pPr>
            <a:lvl2pPr marL="1086261" indent="0" algn="ctr">
              <a:buNone/>
              <a:defRPr sz="4752"/>
            </a:lvl2pPr>
            <a:lvl3pPr marL="2172523" indent="0" algn="ctr">
              <a:buNone/>
              <a:defRPr sz="4277"/>
            </a:lvl3pPr>
            <a:lvl4pPr marL="3258784" indent="0" algn="ctr">
              <a:buNone/>
              <a:defRPr sz="3801"/>
            </a:lvl4pPr>
            <a:lvl5pPr marL="4345046" indent="0" algn="ctr">
              <a:buNone/>
              <a:defRPr sz="3801"/>
            </a:lvl5pPr>
            <a:lvl6pPr marL="5431307" indent="0" algn="ctr">
              <a:buNone/>
              <a:defRPr sz="3801"/>
            </a:lvl6pPr>
            <a:lvl7pPr marL="6517569" indent="0" algn="ctr">
              <a:buNone/>
              <a:defRPr sz="3801"/>
            </a:lvl7pPr>
            <a:lvl8pPr marL="7603830" indent="0" algn="ctr">
              <a:buNone/>
              <a:defRPr sz="3801"/>
            </a:lvl8pPr>
            <a:lvl9pPr marL="8690092" indent="0" algn="ctr">
              <a:buNone/>
              <a:defRPr sz="380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23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5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29590" y="867510"/>
            <a:ext cx="6246034" cy="1380849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91489" y="867510"/>
            <a:ext cx="18376012" cy="1380849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82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11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87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02" y="4062212"/>
            <a:ext cx="24984135" cy="6777892"/>
          </a:xfrm>
        </p:spPr>
        <p:txBody>
          <a:bodyPr anchor="b"/>
          <a:lstStyle>
            <a:lvl1pPr>
              <a:defRPr sz="1425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6402" y="10904225"/>
            <a:ext cx="24984135" cy="3564333"/>
          </a:xfrm>
        </p:spPr>
        <p:txBody>
          <a:bodyPr/>
          <a:lstStyle>
            <a:lvl1pPr marL="0" indent="0">
              <a:buNone/>
              <a:defRPr sz="5702">
                <a:solidFill>
                  <a:schemeClr val="tx1">
                    <a:tint val="82000"/>
                  </a:schemeClr>
                </a:solidFill>
              </a:defRPr>
            </a:lvl1pPr>
            <a:lvl2pPr marL="1086261" indent="0">
              <a:buNone/>
              <a:defRPr sz="4752">
                <a:solidFill>
                  <a:schemeClr val="tx1">
                    <a:tint val="82000"/>
                  </a:schemeClr>
                </a:solidFill>
              </a:defRPr>
            </a:lvl2pPr>
            <a:lvl3pPr marL="2172523" indent="0">
              <a:buNone/>
              <a:defRPr sz="4277">
                <a:solidFill>
                  <a:schemeClr val="tx1">
                    <a:tint val="82000"/>
                  </a:schemeClr>
                </a:solidFill>
              </a:defRPr>
            </a:lvl3pPr>
            <a:lvl4pPr marL="3258784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4pPr>
            <a:lvl5pPr marL="4345046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5pPr>
            <a:lvl6pPr marL="5431307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6pPr>
            <a:lvl7pPr marL="6517569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7pPr>
            <a:lvl8pPr marL="7603830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8pPr>
            <a:lvl9pPr marL="8690092" indent="0">
              <a:buNone/>
              <a:defRPr sz="380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4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1489" y="4337550"/>
            <a:ext cx="12311023" cy="10338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64601" y="4337550"/>
            <a:ext cx="12311023" cy="10338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262" y="867511"/>
            <a:ext cx="24984135" cy="31494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5263" y="3994319"/>
            <a:ext cx="12254445" cy="1957554"/>
          </a:xfrm>
        </p:spPr>
        <p:txBody>
          <a:bodyPr anchor="b"/>
          <a:lstStyle>
            <a:lvl1pPr marL="0" indent="0">
              <a:buNone/>
              <a:defRPr sz="5702" b="1"/>
            </a:lvl1pPr>
            <a:lvl2pPr marL="1086261" indent="0">
              <a:buNone/>
              <a:defRPr sz="4752" b="1"/>
            </a:lvl2pPr>
            <a:lvl3pPr marL="2172523" indent="0">
              <a:buNone/>
              <a:defRPr sz="4277" b="1"/>
            </a:lvl3pPr>
            <a:lvl4pPr marL="3258784" indent="0">
              <a:buNone/>
              <a:defRPr sz="3801" b="1"/>
            </a:lvl4pPr>
            <a:lvl5pPr marL="4345046" indent="0">
              <a:buNone/>
              <a:defRPr sz="3801" b="1"/>
            </a:lvl5pPr>
            <a:lvl6pPr marL="5431307" indent="0">
              <a:buNone/>
              <a:defRPr sz="3801" b="1"/>
            </a:lvl6pPr>
            <a:lvl7pPr marL="6517569" indent="0">
              <a:buNone/>
              <a:defRPr sz="3801" b="1"/>
            </a:lvl7pPr>
            <a:lvl8pPr marL="7603830" indent="0">
              <a:buNone/>
              <a:defRPr sz="3801" b="1"/>
            </a:lvl8pPr>
            <a:lvl9pPr marL="8690092" indent="0">
              <a:buNone/>
              <a:defRPr sz="380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5263" y="5951873"/>
            <a:ext cx="12254445" cy="87543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64601" y="3994319"/>
            <a:ext cx="12314796" cy="1957554"/>
          </a:xfrm>
        </p:spPr>
        <p:txBody>
          <a:bodyPr anchor="b"/>
          <a:lstStyle>
            <a:lvl1pPr marL="0" indent="0">
              <a:buNone/>
              <a:defRPr sz="5702" b="1"/>
            </a:lvl1pPr>
            <a:lvl2pPr marL="1086261" indent="0">
              <a:buNone/>
              <a:defRPr sz="4752" b="1"/>
            </a:lvl2pPr>
            <a:lvl3pPr marL="2172523" indent="0">
              <a:buNone/>
              <a:defRPr sz="4277" b="1"/>
            </a:lvl3pPr>
            <a:lvl4pPr marL="3258784" indent="0">
              <a:buNone/>
              <a:defRPr sz="3801" b="1"/>
            </a:lvl4pPr>
            <a:lvl5pPr marL="4345046" indent="0">
              <a:buNone/>
              <a:defRPr sz="3801" b="1"/>
            </a:lvl5pPr>
            <a:lvl6pPr marL="5431307" indent="0">
              <a:buNone/>
              <a:defRPr sz="3801" b="1"/>
            </a:lvl6pPr>
            <a:lvl7pPr marL="6517569" indent="0">
              <a:buNone/>
              <a:defRPr sz="3801" b="1"/>
            </a:lvl7pPr>
            <a:lvl8pPr marL="7603830" indent="0">
              <a:buNone/>
              <a:defRPr sz="3801" b="1"/>
            </a:lvl8pPr>
            <a:lvl9pPr marL="8690092" indent="0">
              <a:buNone/>
              <a:defRPr sz="380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64601" y="5951873"/>
            <a:ext cx="12314796" cy="87543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7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263" y="1086273"/>
            <a:ext cx="9342647" cy="3801957"/>
          </a:xfrm>
        </p:spPr>
        <p:txBody>
          <a:bodyPr anchor="b"/>
          <a:lstStyle>
            <a:lvl1pPr>
              <a:defRPr sz="76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4796" y="2346050"/>
            <a:ext cx="14664601" cy="11579372"/>
          </a:xfrm>
        </p:spPr>
        <p:txBody>
          <a:bodyPr/>
          <a:lstStyle>
            <a:lvl1pPr>
              <a:defRPr sz="7603"/>
            </a:lvl1pPr>
            <a:lvl2pPr>
              <a:defRPr sz="6653"/>
            </a:lvl2pPr>
            <a:lvl3pPr>
              <a:defRPr sz="5702"/>
            </a:lvl3pPr>
            <a:lvl4pPr>
              <a:defRPr sz="4752"/>
            </a:lvl4pPr>
            <a:lvl5pPr>
              <a:defRPr sz="4752"/>
            </a:lvl5pPr>
            <a:lvl6pPr>
              <a:defRPr sz="4752"/>
            </a:lvl6pPr>
            <a:lvl7pPr>
              <a:defRPr sz="4752"/>
            </a:lvl7pPr>
            <a:lvl8pPr>
              <a:defRPr sz="4752"/>
            </a:lvl8pPr>
            <a:lvl9pPr>
              <a:defRPr sz="4752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5263" y="4888230"/>
            <a:ext cx="9342647" cy="9056051"/>
          </a:xfrm>
        </p:spPr>
        <p:txBody>
          <a:bodyPr/>
          <a:lstStyle>
            <a:lvl1pPr marL="0" indent="0">
              <a:buNone/>
              <a:defRPr sz="3801"/>
            </a:lvl1pPr>
            <a:lvl2pPr marL="1086261" indent="0">
              <a:buNone/>
              <a:defRPr sz="3326"/>
            </a:lvl2pPr>
            <a:lvl3pPr marL="2172523" indent="0">
              <a:buNone/>
              <a:defRPr sz="2851"/>
            </a:lvl3pPr>
            <a:lvl4pPr marL="3258784" indent="0">
              <a:buNone/>
              <a:defRPr sz="2376"/>
            </a:lvl4pPr>
            <a:lvl5pPr marL="4345046" indent="0">
              <a:buNone/>
              <a:defRPr sz="2376"/>
            </a:lvl5pPr>
            <a:lvl6pPr marL="5431307" indent="0">
              <a:buNone/>
              <a:defRPr sz="2376"/>
            </a:lvl6pPr>
            <a:lvl7pPr marL="6517569" indent="0">
              <a:buNone/>
              <a:defRPr sz="2376"/>
            </a:lvl7pPr>
            <a:lvl8pPr marL="7603830" indent="0">
              <a:buNone/>
              <a:defRPr sz="2376"/>
            </a:lvl8pPr>
            <a:lvl9pPr marL="8690092" indent="0">
              <a:buNone/>
              <a:defRPr sz="237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35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263" y="1086273"/>
            <a:ext cx="9342647" cy="3801957"/>
          </a:xfrm>
        </p:spPr>
        <p:txBody>
          <a:bodyPr anchor="b"/>
          <a:lstStyle>
            <a:lvl1pPr>
              <a:defRPr sz="76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14796" y="2346050"/>
            <a:ext cx="14664601" cy="11579372"/>
          </a:xfrm>
        </p:spPr>
        <p:txBody>
          <a:bodyPr anchor="t"/>
          <a:lstStyle>
            <a:lvl1pPr marL="0" indent="0">
              <a:buNone/>
              <a:defRPr sz="7603"/>
            </a:lvl1pPr>
            <a:lvl2pPr marL="1086261" indent="0">
              <a:buNone/>
              <a:defRPr sz="6653"/>
            </a:lvl2pPr>
            <a:lvl3pPr marL="2172523" indent="0">
              <a:buNone/>
              <a:defRPr sz="5702"/>
            </a:lvl3pPr>
            <a:lvl4pPr marL="3258784" indent="0">
              <a:buNone/>
              <a:defRPr sz="4752"/>
            </a:lvl4pPr>
            <a:lvl5pPr marL="4345046" indent="0">
              <a:buNone/>
              <a:defRPr sz="4752"/>
            </a:lvl5pPr>
            <a:lvl6pPr marL="5431307" indent="0">
              <a:buNone/>
              <a:defRPr sz="4752"/>
            </a:lvl6pPr>
            <a:lvl7pPr marL="6517569" indent="0">
              <a:buNone/>
              <a:defRPr sz="4752"/>
            </a:lvl7pPr>
            <a:lvl8pPr marL="7603830" indent="0">
              <a:buNone/>
              <a:defRPr sz="4752"/>
            </a:lvl8pPr>
            <a:lvl9pPr marL="8690092" indent="0">
              <a:buNone/>
              <a:defRPr sz="4752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5263" y="4888230"/>
            <a:ext cx="9342647" cy="9056051"/>
          </a:xfrm>
        </p:spPr>
        <p:txBody>
          <a:bodyPr/>
          <a:lstStyle>
            <a:lvl1pPr marL="0" indent="0">
              <a:buNone/>
              <a:defRPr sz="3801"/>
            </a:lvl1pPr>
            <a:lvl2pPr marL="1086261" indent="0">
              <a:buNone/>
              <a:defRPr sz="3326"/>
            </a:lvl2pPr>
            <a:lvl3pPr marL="2172523" indent="0">
              <a:buNone/>
              <a:defRPr sz="2851"/>
            </a:lvl3pPr>
            <a:lvl4pPr marL="3258784" indent="0">
              <a:buNone/>
              <a:defRPr sz="2376"/>
            </a:lvl4pPr>
            <a:lvl5pPr marL="4345046" indent="0">
              <a:buNone/>
              <a:defRPr sz="2376"/>
            </a:lvl5pPr>
            <a:lvl6pPr marL="5431307" indent="0">
              <a:buNone/>
              <a:defRPr sz="2376"/>
            </a:lvl6pPr>
            <a:lvl7pPr marL="6517569" indent="0">
              <a:buNone/>
              <a:defRPr sz="2376"/>
            </a:lvl7pPr>
            <a:lvl8pPr marL="7603830" indent="0">
              <a:buNone/>
              <a:defRPr sz="2376"/>
            </a:lvl8pPr>
            <a:lvl9pPr marL="8690092" indent="0">
              <a:buNone/>
              <a:defRPr sz="237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9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1489" y="867511"/>
            <a:ext cx="24984135" cy="3149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1489" y="4337550"/>
            <a:ext cx="24984135" cy="1033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91489" y="15102218"/>
            <a:ext cx="6517600" cy="867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5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95356" y="15102218"/>
            <a:ext cx="9776401" cy="867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5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458024" y="15102218"/>
            <a:ext cx="6517600" cy="867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5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3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2172523" rtl="0" eaLnBrk="1" latinLnBrk="0" hangingPunct="1">
        <a:lnSpc>
          <a:spcPct val="90000"/>
        </a:lnSpc>
        <a:spcBef>
          <a:spcPct val="0"/>
        </a:spcBef>
        <a:buNone/>
        <a:defRPr sz="1045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131" indent="-543131" algn="l" defTabSz="2172523" rtl="0" eaLnBrk="1" latinLnBrk="0" hangingPunct="1">
        <a:lnSpc>
          <a:spcPct val="90000"/>
        </a:lnSpc>
        <a:spcBef>
          <a:spcPts val="2376"/>
        </a:spcBef>
        <a:buFont typeface="Arial" panose="020B0604020202020204" pitchFamily="34" charset="0"/>
        <a:buChar char="•"/>
        <a:defRPr sz="6653" kern="1200">
          <a:solidFill>
            <a:schemeClr val="tx1"/>
          </a:solidFill>
          <a:latin typeface="+mn-lt"/>
          <a:ea typeface="+mn-ea"/>
          <a:cs typeface="+mn-cs"/>
        </a:defRPr>
      </a:lvl1pPr>
      <a:lvl2pPr marL="1629392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5702" kern="1200">
          <a:solidFill>
            <a:schemeClr val="tx1"/>
          </a:solidFill>
          <a:latin typeface="+mn-lt"/>
          <a:ea typeface="+mn-ea"/>
          <a:cs typeface="+mn-cs"/>
        </a:defRPr>
      </a:lvl2pPr>
      <a:lvl3pPr marL="2715654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752" kern="1200">
          <a:solidFill>
            <a:schemeClr val="tx1"/>
          </a:solidFill>
          <a:latin typeface="+mn-lt"/>
          <a:ea typeface="+mn-ea"/>
          <a:cs typeface="+mn-cs"/>
        </a:defRPr>
      </a:lvl3pPr>
      <a:lvl4pPr marL="3801915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4pPr>
      <a:lvl5pPr marL="4888177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5pPr>
      <a:lvl6pPr marL="5974438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6pPr>
      <a:lvl7pPr marL="7060700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7pPr>
      <a:lvl8pPr marL="8146961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8pPr>
      <a:lvl9pPr marL="9233223" indent="-543131" algn="l" defTabSz="2172523" rtl="0" eaLnBrk="1" latinLnBrk="0" hangingPunct="1">
        <a:lnSpc>
          <a:spcPct val="90000"/>
        </a:lnSpc>
        <a:spcBef>
          <a:spcPts val="1188"/>
        </a:spcBef>
        <a:buFont typeface="Arial" panose="020B0604020202020204" pitchFamily="34" charset="0"/>
        <a:buChar char="•"/>
        <a:defRPr sz="42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1pPr>
      <a:lvl2pPr marL="1086261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2pPr>
      <a:lvl3pPr marL="2172523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3pPr>
      <a:lvl4pPr marL="3258784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4pPr>
      <a:lvl5pPr marL="4345046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5pPr>
      <a:lvl6pPr marL="5431307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6pPr>
      <a:lvl7pPr marL="6517569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7pPr>
      <a:lvl8pPr marL="7603830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8pPr>
      <a:lvl9pPr marL="8690092" algn="l" defTabSz="2172523" rtl="0" eaLnBrk="1" latinLnBrk="0" hangingPunct="1">
        <a:defRPr sz="42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ingwithsaleem.medium.com/ethereums-elliptic-curve-digital-signature-algorithm-ecdsa-88e1659f4879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hyperlink" Target="https://remix.ethereum.org/" TargetMode="External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rive.google.com/file/d/1WnljC_cyI13mNB7KxtaYeuWBBao2kZQh/view?usp=sharing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hyperlink" Target="https://github.com/CCT-Dublin/ca1-40-TelmuunDn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rrow: Right 80">
            <a:extLst>
              <a:ext uri="{FF2B5EF4-FFF2-40B4-BE49-F238E27FC236}">
                <a16:creationId xmlns:a16="http://schemas.microsoft.com/office/drawing/2014/main" id="{B0A2626D-80B0-8594-3FC2-F62BEEC87078}"/>
              </a:ext>
            </a:extLst>
          </p:cNvPr>
          <p:cNvSpPr/>
          <p:nvPr/>
        </p:nvSpPr>
        <p:spPr>
          <a:xfrm rot="1352742">
            <a:off x="12374004" y="6411316"/>
            <a:ext cx="4419382" cy="1612247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bject 2"/>
          <p:cNvSpPr txBox="1"/>
          <p:nvPr/>
        </p:nvSpPr>
        <p:spPr>
          <a:xfrm>
            <a:off x="13970294" y="2192838"/>
            <a:ext cx="5206301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spcBef>
                <a:spcPts val="110"/>
              </a:spcBef>
            </a:pPr>
            <a:r>
              <a:rPr lang="en-GB" sz="2000" b="1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BLOCKCHAIN BASED TICKETING SYSTEM</a:t>
            </a:r>
            <a:endParaRPr lang="en-GB" sz="2000" noProof="0" dirty="0">
              <a:solidFill>
                <a:schemeClr val="accent1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797" y="7004050"/>
            <a:ext cx="4818165" cy="3011081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>
            <a:defPPr>
              <a:defRPr lang="en-US"/>
            </a:defPPr>
            <a:lvl1pPr marL="12700" algn="just">
              <a:spcBef>
                <a:spcPts val="1280"/>
              </a:spcBef>
              <a:defRPr sz="2000" b="1">
                <a:solidFill>
                  <a:schemeClr val="tx2"/>
                </a:solidFill>
                <a:latin typeface="Aptos" panose="020B0004020202020204" pitchFamily="34" charset="0"/>
                <a:cs typeface="Arial"/>
              </a:defRPr>
            </a:lvl1pPr>
          </a:lstStyle>
          <a:p>
            <a:r>
              <a:rPr lang="en-GB" sz="1800" noProof="0" dirty="0">
                <a:solidFill>
                  <a:schemeClr val="accent1"/>
                </a:solidFill>
              </a:rPr>
              <a:t>Proposed Blockchain-Based Ticketing System</a:t>
            </a:r>
          </a:p>
          <a:p>
            <a:r>
              <a:rPr lang="en-GB" sz="1800" noProof="0" dirty="0">
                <a:solidFill>
                  <a:schemeClr val="accent1"/>
                </a:solidFill>
              </a:rPr>
              <a:t> </a:t>
            </a:r>
            <a:r>
              <a:rPr lang="en-GB" sz="1400" b="0" noProof="0" dirty="0">
                <a:solidFill>
                  <a:schemeClr val="tx1"/>
                </a:solidFill>
              </a:rPr>
              <a:t>Instead of complex multi-operator revenue distribution or tokenized euros, this smart contract implements: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400" b="0" noProof="0" dirty="0">
                <a:solidFill>
                  <a:schemeClr val="tx1"/>
                </a:solidFill>
              </a:rPr>
              <a:t>Buying tickets using ETH  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400" b="0" noProof="0" dirty="0">
                <a:solidFill>
                  <a:schemeClr val="tx1"/>
                </a:solidFill>
              </a:rPr>
              <a:t>Recording ticket IDs  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400" b="0" noProof="0" dirty="0">
                <a:solidFill>
                  <a:schemeClr val="tx1"/>
                </a:solidFill>
              </a:rPr>
              <a:t>Issuing refunds for unused tickets  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400" b="0" noProof="0" dirty="0">
                <a:solidFill>
                  <a:schemeClr val="tx1"/>
                </a:solidFill>
              </a:rPr>
              <a:t>Allowing the operator to withdraw accumulated funds  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GB" sz="1400" b="0" noProof="0" dirty="0">
                <a:solidFill>
                  <a:schemeClr val="tx1"/>
                </a:solidFill>
              </a:rPr>
              <a:t>Transparent and tamper-proof transaction history 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6079" y="11569701"/>
            <a:ext cx="4156134" cy="263597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>
              <a:buNone/>
            </a:pPr>
            <a:r>
              <a:rPr lang="en-GB" sz="1400" b="1" noProof="0" dirty="0">
                <a:latin typeface="Aptos" panose="020B0004020202020204" pitchFamily="34" charset="0"/>
                <a:cs typeface="Arial" panose="020B0604020202020204" pitchFamily="34" charset="0"/>
              </a:rPr>
              <a:t>Benefits of This Blockchain Model</a:t>
            </a:r>
            <a:br>
              <a:rPr lang="en-GB" sz="1400" b="1" noProof="0" dirty="0">
                <a:latin typeface="Aptos" panose="020B0004020202020204" pitchFamily="34" charset="0"/>
                <a:cs typeface="Arial" panose="020B0604020202020204" pitchFamily="34" charset="0"/>
              </a:rPr>
            </a:br>
            <a:endParaRPr lang="en-GB" sz="1400" b="1" noProof="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Decentralization of passenger payments.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Transparency of all ticket purchases and refunds.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Prevention of refund fraud due to immutable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Reduced reliance on centralized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Simple and deployable proof‑of‑concept architecture.</a:t>
            </a:r>
          </a:p>
          <a:p>
            <a:pPr>
              <a:buNone/>
            </a:pPr>
            <a:endParaRPr lang="en-GB" sz="1400" noProof="0" dirty="0">
              <a:solidFill>
                <a:schemeClr val="tx2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GB" sz="1400" b="1" dirty="0">
              <a:solidFill>
                <a:schemeClr val="tx2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GB" sz="1400" b="1" noProof="0" dirty="0">
              <a:solidFill>
                <a:schemeClr val="tx2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GB" sz="1400" b="1" noProof="0" dirty="0">
              <a:solidFill>
                <a:schemeClr val="tx2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66903" y="1162181"/>
            <a:ext cx="1333500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7595" marR="4227195" indent="-1065530">
              <a:spcBef>
                <a:spcPts val="1600"/>
              </a:spcBef>
            </a:pPr>
            <a:r>
              <a:rPr lang="en-GB" sz="1400" b="1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GitHub</a:t>
            </a:r>
            <a:r>
              <a:rPr lang="en-GB" sz="1400" b="1" spc="245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b="1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repository:</a:t>
            </a:r>
            <a:r>
              <a:rPr lang="en-GB" sz="1400" b="1" spc="245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https://github.com/CCT-Dublin/ca1-40-TelmuunDn</a:t>
            </a:r>
            <a:endParaRPr lang="en-GB" sz="1400" u="heavy" spc="-10" noProof="0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5155" y="15210210"/>
            <a:ext cx="200336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GB" sz="2000" b="1" spc="-10" noProof="0" dirty="0">
                <a:solidFill>
                  <a:schemeClr val="tx2"/>
                </a:solidFill>
                <a:latin typeface="Arial"/>
                <a:cs typeface="Arial"/>
              </a:rPr>
              <a:t>REFERENCES</a:t>
            </a:r>
            <a:endParaRPr lang="en-GB" sz="2000" b="1" noProof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155" y="1433254"/>
            <a:ext cx="4648200" cy="499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95"/>
              </a:spcBef>
            </a:pPr>
            <a:r>
              <a:rPr lang="en-GB" sz="1400" b="1" spc="-10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Students: </a:t>
            </a:r>
            <a:r>
              <a:rPr lang="en-GB" sz="1400" spc="-10" noProof="0" dirty="0">
                <a:latin typeface="Arial"/>
                <a:cs typeface="Arial"/>
              </a:rPr>
              <a:t>Telmuun Dunia</a:t>
            </a:r>
            <a:br>
              <a:rPr lang="en-GB" sz="1400" spc="-10" dirty="0">
                <a:latin typeface="Arial"/>
                <a:cs typeface="Arial"/>
              </a:rPr>
            </a:br>
            <a:r>
              <a:rPr lang="en-GB" sz="1400" b="1" spc="-10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Lecturer: </a:t>
            </a:r>
            <a:r>
              <a:rPr lang="en-GB" sz="1400" spc="-10" noProof="0" dirty="0">
                <a:latin typeface="Arial"/>
                <a:cs typeface="Arial"/>
              </a:rPr>
              <a:t>Muhammad Iqbal</a:t>
            </a:r>
            <a:endParaRPr lang="en-GB" sz="1400" noProof="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3852" y="2081274"/>
            <a:ext cx="9065543" cy="17030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 algn="ctr">
              <a:spcBef>
                <a:spcPts val="1280"/>
              </a:spcBef>
            </a:pPr>
            <a:r>
              <a:rPr lang="en-GB" sz="2000" b="1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Project </a:t>
            </a:r>
            <a:r>
              <a:rPr lang="en-GB" sz="2000" b="1" spc="-10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Overview</a:t>
            </a:r>
            <a:endParaRPr lang="en-GB" sz="2000" noProof="0" dirty="0">
              <a:solidFill>
                <a:schemeClr val="accent1"/>
              </a:solidFill>
              <a:latin typeface="Aptos" panose="020B0004020202020204" pitchFamily="34" charset="0"/>
              <a:cs typeface="Arial"/>
            </a:endParaRPr>
          </a:p>
          <a:p>
            <a:pPr marL="12700" marR="5080" algn="just">
              <a:spcBef>
                <a:spcPts val="560"/>
              </a:spcBef>
            </a:pPr>
            <a:r>
              <a:rPr lang="en-GB" sz="1400" b="1" noProof="0" dirty="0">
                <a:latin typeface="Aptos" panose="020B0004020202020204" pitchFamily="34" charset="0"/>
                <a:cs typeface="Arial" panose="020B0604020202020204" pitchFamily="34" charset="0"/>
              </a:rPr>
              <a:t>Ireland’s Bus Payment System</a:t>
            </a:r>
          </a:p>
          <a:p>
            <a:pPr marL="12700" marR="5080" algn="just">
              <a:spcBef>
                <a:spcPts val="560"/>
              </a:spcBef>
            </a:pPr>
            <a:r>
              <a:rPr lang="en-GB" sz="1400" noProof="0" dirty="0">
                <a:latin typeface="Aptos" panose="020B0004020202020204" pitchFamily="34" charset="0"/>
                <a:cs typeface="Arial" panose="020B0604020202020204" pitchFamily="34" charset="0"/>
              </a:rPr>
              <a:t>Ireland’s public transport system including Dublin Bus, Bus Éireann, Luas, and Irish Rail  uses a centralized smart card system called the Leap Card. Passengers buy physical Leap Cards, top up funds (in euros), and each card’s balance and transaction history are stored in a centralized database managed by the National Transport Authority (NTA). Ticket validators read and deduct fares during boarding.</a:t>
            </a:r>
          </a:p>
        </p:txBody>
      </p:sp>
      <p:pic>
        <p:nvPicPr>
          <p:cNvPr id="28" name="Picture 4" descr="CCT">
            <a:extLst>
              <a:ext uri="{FF2B5EF4-FFF2-40B4-BE49-F238E27FC236}">
                <a16:creationId xmlns:a16="http://schemas.microsoft.com/office/drawing/2014/main" id="{BBE27CD2-0D75-0649-4E0F-9A6BD725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465205"/>
            <a:ext cx="3540276" cy="67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61F2D4C-406E-40F8-F9BC-5871334DF813}"/>
              </a:ext>
            </a:extLst>
          </p:cNvPr>
          <p:cNvCxnSpPr>
            <a:cxnSpLocks/>
          </p:cNvCxnSpPr>
          <p:nvPr/>
        </p:nvCxnSpPr>
        <p:spPr>
          <a:xfrm>
            <a:off x="615156" y="1974850"/>
            <a:ext cx="27584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ED433DE-BCD0-1C07-DEF4-22D1E3040F23}"/>
              </a:ext>
            </a:extLst>
          </p:cNvPr>
          <p:cNvCxnSpPr>
            <a:cxnSpLocks/>
          </p:cNvCxnSpPr>
          <p:nvPr/>
        </p:nvCxnSpPr>
        <p:spPr>
          <a:xfrm>
            <a:off x="9987756" y="2106714"/>
            <a:ext cx="0" cy="123444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20A9562-5A56-7858-36B7-DFC278BF63C9}"/>
              </a:ext>
            </a:extLst>
          </p:cNvPr>
          <p:cNvSpPr txBox="1"/>
          <p:nvPr/>
        </p:nvSpPr>
        <p:spPr>
          <a:xfrm>
            <a:off x="5667286" y="168116"/>
            <a:ext cx="16886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noProof="0" dirty="0">
                <a:solidFill>
                  <a:schemeClr val="tx2"/>
                </a:solidFill>
                <a:latin typeface="Aptos" panose="020B0004020202020204" pitchFamily="34" charset="0"/>
                <a:cs typeface="Aharoni" panose="02010803020104030203" pitchFamily="2" charset="-79"/>
              </a:rPr>
              <a:t>Bus Ride - CA1</a:t>
            </a:r>
            <a:endParaRPr lang="en-GB" sz="4800" b="1" noProof="0" dirty="0">
              <a:solidFill>
                <a:schemeClr val="tx2"/>
              </a:solidFill>
              <a:latin typeface="Aptos" panose="020B0004020202020204" pitchFamily="34" charset="0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33DE59F-A1F3-F748-C9E9-BDCEE66C6F18}"/>
              </a:ext>
            </a:extLst>
          </p:cNvPr>
          <p:cNvCxnSpPr>
            <a:cxnSpLocks/>
          </p:cNvCxnSpPr>
          <p:nvPr/>
        </p:nvCxnSpPr>
        <p:spPr>
          <a:xfrm>
            <a:off x="658642" y="14757216"/>
            <a:ext cx="27584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9C96C5B-77D6-4315-6F39-76A4B5B25E84}"/>
              </a:ext>
            </a:extLst>
          </p:cNvPr>
          <p:cNvCxnSpPr>
            <a:cxnSpLocks/>
          </p:cNvCxnSpPr>
          <p:nvPr/>
        </p:nvCxnSpPr>
        <p:spPr>
          <a:xfrm>
            <a:off x="20731956" y="2076723"/>
            <a:ext cx="0" cy="123444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bject 8">
            <a:extLst>
              <a:ext uri="{FF2B5EF4-FFF2-40B4-BE49-F238E27FC236}">
                <a16:creationId xmlns:a16="http://schemas.microsoft.com/office/drawing/2014/main" id="{7E8780C7-AADD-8CB4-24EF-CC582033718B}"/>
              </a:ext>
            </a:extLst>
          </p:cNvPr>
          <p:cNvSpPr txBox="1"/>
          <p:nvPr/>
        </p:nvSpPr>
        <p:spPr>
          <a:xfrm>
            <a:off x="571854" y="3724175"/>
            <a:ext cx="4800164" cy="26263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 algn="just">
              <a:spcBef>
                <a:spcPts val="1280"/>
              </a:spcBef>
            </a:pPr>
            <a:r>
              <a:rPr lang="en-GB" b="1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Key Issues with the Current System</a:t>
            </a:r>
            <a:r>
              <a:rPr lang="en-GB" b="1" spc="-10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.</a:t>
            </a:r>
          </a:p>
          <a:p>
            <a:pPr marL="43815" marR="5080" algn="just">
              <a:spcBef>
                <a:spcPts val="560"/>
              </a:spcBef>
            </a:pPr>
            <a:r>
              <a:rPr lang="en-GB" sz="1400" noProof="0" dirty="0">
                <a:latin typeface="Aptos" panose="020B0004020202020204" pitchFamily="34" charset="0"/>
                <a:cs typeface="Arial"/>
              </a:rPr>
              <a:t>Centralized control by the NTA with limited transparency.</a:t>
            </a:r>
          </a:p>
          <a:p>
            <a:pPr marL="329565" marR="5080" indent="-285750" algn="just"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/>
              </a:rPr>
              <a:t>High maintenance costs for card infrastructure and servers.</a:t>
            </a:r>
          </a:p>
          <a:p>
            <a:pPr marL="329565" marR="5080" indent="-285750" algn="just"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/>
              </a:rPr>
              <a:t>Fraud and tampering with balances or counterfeit cards.</a:t>
            </a:r>
          </a:p>
          <a:p>
            <a:pPr marL="329565" marR="5080" indent="-285750" algn="just"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/>
              </a:rPr>
              <a:t>Limited interoperability with other EU transport systems.</a:t>
            </a:r>
          </a:p>
          <a:p>
            <a:pPr marL="329565" marR="5080" indent="-285750" algn="just"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GB" sz="1400" noProof="0" dirty="0">
                <a:latin typeface="Aptos" panose="020B0004020202020204" pitchFamily="34" charset="0"/>
                <a:cs typeface="Arial"/>
              </a:rPr>
              <a:t>Slow settlement of funds between operators and authorities.</a:t>
            </a:r>
          </a:p>
          <a:p>
            <a:pPr marL="43815" marR="5080" algn="just">
              <a:spcBef>
                <a:spcPts val="560"/>
              </a:spcBef>
            </a:pPr>
            <a:endParaRPr lang="en-GB" sz="1400" noProof="0" dirty="0">
              <a:latin typeface="Aptos" panose="020B0004020202020204" pitchFamily="34" charset="0"/>
              <a:cs typeface="Arial"/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B7E4185E-5852-1668-5598-25121BB5244F}"/>
              </a:ext>
            </a:extLst>
          </p:cNvPr>
          <p:cNvSpPr txBox="1"/>
          <p:nvPr/>
        </p:nvSpPr>
        <p:spPr>
          <a:xfrm>
            <a:off x="6066902" y="1450875"/>
            <a:ext cx="1333500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7595" marR="4227195" indent="-1065530">
              <a:spcBef>
                <a:spcPts val="1600"/>
              </a:spcBef>
            </a:pPr>
            <a:r>
              <a:rPr lang="en-GB" sz="1400" b="1" noProof="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Video link: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  <a:hlinkClick r:id="rId6"/>
              </a:rPr>
              <a:t>https://drive.google.com/file/d/1WnljC_cyI13mNB7KxtaYeuWBBao2kZQh/view?usp=sharing</a:t>
            </a:r>
            <a:endParaRPr lang="en-GB" sz="1400" dirty="0">
              <a:latin typeface="Arial"/>
              <a:cs typeface="Arial"/>
            </a:endParaRPr>
          </a:p>
        </p:txBody>
      </p:sp>
      <p:sp>
        <p:nvSpPr>
          <p:cNvPr id="76" name="object 14">
            <a:extLst>
              <a:ext uri="{FF2B5EF4-FFF2-40B4-BE49-F238E27FC236}">
                <a16:creationId xmlns:a16="http://schemas.microsoft.com/office/drawing/2014/main" id="{342FE542-1B12-2F8E-E85C-85952C01068C}"/>
              </a:ext>
            </a:extLst>
          </p:cNvPr>
          <p:cNvSpPr txBox="1"/>
          <p:nvPr/>
        </p:nvSpPr>
        <p:spPr>
          <a:xfrm>
            <a:off x="5592022" y="11569929"/>
            <a:ext cx="4156134" cy="220509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r>
              <a:rPr lang="en-GB" sz="1400" b="1" dirty="0">
                <a:latin typeface="Aptos" panose="020B0004020202020204" pitchFamily="34" charset="0"/>
              </a:rPr>
              <a:t>Challenges and Limitations</a:t>
            </a:r>
            <a:br>
              <a:rPr lang="en-GB" sz="1400" b="1" dirty="0">
                <a:latin typeface="Aptos" panose="020B0004020202020204" pitchFamily="34" charset="0"/>
              </a:rPr>
            </a:br>
            <a:endParaRPr lang="en-GB" sz="1400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ptos" panose="020B0004020202020204" pitchFamily="34" charset="0"/>
              </a:rPr>
              <a:t>Uses ETH instead of Euro fares.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ptos" panose="020B0004020202020204" pitchFamily="34" charset="0"/>
              </a:rPr>
              <a:t>No distance-based or zone-based fare calculation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ptos" panose="020B0004020202020204" pitchFamily="34" charset="0"/>
              </a:rPr>
              <a:t>Does not support multiple transport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ptos" panose="020B0004020202020204" pitchFamily="34" charset="0"/>
              </a:rPr>
              <a:t>No integration with bus validators or scanning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ptos" panose="020B0004020202020204" pitchFamily="34" charset="0"/>
              </a:rPr>
              <a:t>Passengers are identified only by Ethereum wallet addresses.</a:t>
            </a:r>
          </a:p>
        </p:txBody>
      </p:sp>
      <p:cxnSp>
        <p:nvCxnSpPr>
          <p:cNvPr id="80" name="Conector reto 24">
            <a:extLst>
              <a:ext uri="{FF2B5EF4-FFF2-40B4-BE49-F238E27FC236}">
                <a16:creationId xmlns:a16="http://schemas.microsoft.com/office/drawing/2014/main" id="{B82964EB-D8BF-E866-167B-7CDA8E8EB389}"/>
              </a:ext>
            </a:extLst>
          </p:cNvPr>
          <p:cNvCxnSpPr>
            <a:cxnSpLocks/>
          </p:cNvCxnSpPr>
          <p:nvPr/>
        </p:nvCxnSpPr>
        <p:spPr>
          <a:xfrm>
            <a:off x="571854" y="6978650"/>
            <a:ext cx="89035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to 24">
            <a:extLst>
              <a:ext uri="{FF2B5EF4-FFF2-40B4-BE49-F238E27FC236}">
                <a16:creationId xmlns:a16="http://schemas.microsoft.com/office/drawing/2014/main" id="{35E8603D-84AE-5495-1602-B7C7CEBAF537}"/>
              </a:ext>
            </a:extLst>
          </p:cNvPr>
          <p:cNvCxnSpPr>
            <a:cxnSpLocks/>
          </p:cNvCxnSpPr>
          <p:nvPr/>
        </p:nvCxnSpPr>
        <p:spPr>
          <a:xfrm>
            <a:off x="571854" y="3822551"/>
            <a:ext cx="89035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to 24">
            <a:extLst>
              <a:ext uri="{FF2B5EF4-FFF2-40B4-BE49-F238E27FC236}">
                <a16:creationId xmlns:a16="http://schemas.microsoft.com/office/drawing/2014/main" id="{15B86532-081E-40BF-F0E3-3065E7CDF198}"/>
              </a:ext>
            </a:extLst>
          </p:cNvPr>
          <p:cNvCxnSpPr>
            <a:cxnSpLocks/>
          </p:cNvCxnSpPr>
          <p:nvPr/>
        </p:nvCxnSpPr>
        <p:spPr>
          <a:xfrm>
            <a:off x="615155" y="11042650"/>
            <a:ext cx="89035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0214CB-76F0-32BB-C3E5-A1AF31E7100D}"/>
              </a:ext>
            </a:extLst>
          </p:cNvPr>
          <p:cNvSpPr txBox="1"/>
          <p:nvPr/>
        </p:nvSpPr>
        <p:spPr>
          <a:xfrm>
            <a:off x="21121133" y="8765620"/>
            <a:ext cx="51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The Smart Contract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1544B2-4CD3-DB90-5C68-39592B528074}"/>
              </a:ext>
            </a:extLst>
          </p:cNvPr>
          <p:cNvSpPr txBox="1"/>
          <p:nvPr/>
        </p:nvSpPr>
        <p:spPr>
          <a:xfrm>
            <a:off x="21115577" y="2730416"/>
            <a:ext cx="70302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The system uses Ethereum’s built-in Elliptic Curve Cryptography (secp256k1). Every wallet involved uses ECC-based key pairs and ECDSA signatures. This provides: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Secure authentication of all transactions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Protection from tampering or unauthorized purchases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Strong cryptographic guarantees without requiring additional code in the contract 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D781F3-C442-BE4E-72F3-8F2A62196318}"/>
              </a:ext>
            </a:extLst>
          </p:cNvPr>
          <p:cNvSpPr txBox="1"/>
          <p:nvPr/>
        </p:nvSpPr>
        <p:spPr>
          <a:xfrm>
            <a:off x="21164401" y="10863032"/>
            <a:ext cx="582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Conclusion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F77395D1-E68C-7284-F15B-14A63B1BD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4401" y="11346441"/>
            <a:ext cx="73290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It forms a simple, secure, and transparent alternative to centralized fare systems like Ireland’s Leap Card. Future upgrades may include tokenized currency, fare calculation logic, decentralized identity, validator integration, and multi-operator settlement mechanisms.</a:t>
            </a:r>
          </a:p>
        </p:txBody>
      </p:sp>
      <p:sp>
        <p:nvSpPr>
          <p:cNvPr id="66" name="object 2">
            <a:extLst>
              <a:ext uri="{FF2B5EF4-FFF2-40B4-BE49-F238E27FC236}">
                <a16:creationId xmlns:a16="http://schemas.microsoft.com/office/drawing/2014/main" id="{A71CCA2A-9855-78EC-3257-D6AD4454806C}"/>
              </a:ext>
            </a:extLst>
          </p:cNvPr>
          <p:cNvSpPr txBox="1"/>
          <p:nvPr/>
        </p:nvSpPr>
        <p:spPr>
          <a:xfrm>
            <a:off x="23023289" y="2192838"/>
            <a:ext cx="33528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spcBef>
                <a:spcPts val="110"/>
              </a:spcBef>
            </a:pPr>
            <a:r>
              <a:rPr lang="en-GB" sz="2000" b="1" noProof="0" dirty="0">
                <a:solidFill>
                  <a:schemeClr val="accent1"/>
                </a:solidFill>
                <a:latin typeface="Aptos" panose="020B0004020202020204" pitchFamily="34" charset="0"/>
                <a:cs typeface="Arial"/>
              </a:rPr>
              <a:t>Cryptographic Security (ECC &amp; Ethereum)</a:t>
            </a:r>
            <a:endParaRPr lang="en-GB" sz="2000" noProof="0" dirty="0">
              <a:solidFill>
                <a:schemeClr val="accent1"/>
              </a:solidFill>
              <a:latin typeface="Aptos" panose="020B0004020202020204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5DC88-B9F7-A620-67A6-A24E01EDA14B}"/>
              </a:ext>
            </a:extLst>
          </p:cNvPr>
          <p:cNvSpPr txBox="1"/>
          <p:nvPr/>
        </p:nvSpPr>
        <p:spPr>
          <a:xfrm>
            <a:off x="13534392" y="2829406"/>
            <a:ext cx="69515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Ticket Purchase</a:t>
            </a:r>
            <a:br>
              <a:rPr lang="en-GB" sz="1400" b="1" dirty="0"/>
            </a:br>
            <a:endParaRPr lang="en-GB" sz="1400" b="1" dirty="0"/>
          </a:p>
          <a:p>
            <a:pPr algn="just"/>
            <a:r>
              <a:rPr lang="en-GB" sz="1400" dirty="0"/>
              <a:t>Passengers purchase tickets by sending ETH equal to the fixed ticket price. The smart contract: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Records the passenger’s ticket count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Generates a ticket ID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Emits an on-chain event for transparency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Refunds any excess ETH 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A62A7A-D5EA-B5B4-F1BF-6C0D6CFF9610}"/>
              </a:ext>
            </a:extLst>
          </p:cNvPr>
          <p:cNvSpPr txBox="1"/>
          <p:nvPr/>
        </p:nvSpPr>
        <p:spPr>
          <a:xfrm>
            <a:off x="14190575" y="6007264"/>
            <a:ext cx="6295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Ticket Refund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dirty="0"/>
              <a:t>Passengers may refund their most recent unused ticket. The contract prevents double refunds and ensures only valid tickets can be refunded. Refunded tickets are permanently marked on-chain to ensure integrity.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88E86B73-B5CC-F10E-5B58-A5A78C967C83}"/>
              </a:ext>
            </a:extLst>
          </p:cNvPr>
          <p:cNvSpPr/>
          <p:nvPr/>
        </p:nvSpPr>
        <p:spPr>
          <a:xfrm rot="9348187">
            <a:off x="15091479" y="8360017"/>
            <a:ext cx="2099229" cy="77898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32EBA8-1225-30A1-440F-2A2C8DB308A6}"/>
              </a:ext>
            </a:extLst>
          </p:cNvPr>
          <p:cNvSpPr txBox="1"/>
          <p:nvPr/>
        </p:nvSpPr>
        <p:spPr>
          <a:xfrm>
            <a:off x="10292222" y="10667214"/>
            <a:ext cx="450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Operator Withdrawals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dirty="0"/>
              <a:t>Only the designated operator address can withdraw funds collected from ticket purchases. This reflects the real-world role of Transport for Ireland or an authorized bus operator managing fare revenue.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7A9F0F7-C430-C197-AD35-13FEBDDAE5F4}"/>
              </a:ext>
            </a:extLst>
          </p:cNvPr>
          <p:cNvSpPr txBox="1"/>
          <p:nvPr/>
        </p:nvSpPr>
        <p:spPr>
          <a:xfrm>
            <a:off x="21121133" y="9265708"/>
            <a:ext cx="70204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in the Solidity contract: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Fixed-price ticket purchasing  (</a:t>
            </a:r>
            <a:r>
              <a:rPr lang="en-GB" sz="1400" b="1" i="1" dirty="0"/>
              <a:t>1ETH per ticket for demonstration purposes</a:t>
            </a:r>
            <a:r>
              <a:rPr lang="en-GB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Contract-level revenue tracking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Refund system for unused tickets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Operator-restricted fund withdrawal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Transparency via blockchain events </a:t>
            </a:r>
            <a:endParaRPr lang="en-US" sz="1400" dirty="0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64ED7D8-431C-882A-EEB4-482A4AFF10B0}"/>
              </a:ext>
            </a:extLst>
          </p:cNvPr>
          <p:cNvSpPr/>
          <p:nvPr/>
        </p:nvSpPr>
        <p:spPr>
          <a:xfrm rot="1832744">
            <a:off x="12946731" y="9734667"/>
            <a:ext cx="2862218" cy="112907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E69591-19E2-83FC-2783-163255DEE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900" y="14793189"/>
            <a:ext cx="16639696" cy="126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hlinkClick r:id="rId7"/>
              </a:rPr>
              <a:t>https://remix.ethereum.org</a:t>
            </a:r>
            <a:br>
              <a:rPr lang="en-US" altLang="en-US" sz="2400" dirty="0"/>
            </a:br>
            <a:r>
              <a:rPr lang="en-US" altLang="en-US" sz="2400" dirty="0">
                <a:hlinkClick r:id="rId8"/>
              </a:rPr>
              <a:t>https://codingwithsaleem.medium.com/ethereums-elliptic-curve-digital-signature-algorithm-ecdsa-88e1659f4879</a:t>
            </a:r>
            <a:br>
              <a:rPr lang="en-US" altLang="en-US" sz="2400" dirty="0"/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0AA9E4-E61D-174F-BCF1-8568D415C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348" y="2532902"/>
            <a:ext cx="2638793" cy="55347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A9113E-8EAE-D5B7-E61C-8E491FEBE5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36872" y="7652941"/>
            <a:ext cx="4405716" cy="115625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DD80BA6-8612-19C8-4A3F-9EB7D63FF09D}"/>
              </a:ext>
            </a:extLst>
          </p:cNvPr>
          <p:cNvSpPr/>
          <p:nvPr/>
        </p:nvSpPr>
        <p:spPr>
          <a:xfrm>
            <a:off x="16497523" y="7922875"/>
            <a:ext cx="1049979" cy="22153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BF92C74-51F6-DBD7-4F4C-CC25D50308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75758" y="10817902"/>
            <a:ext cx="2381582" cy="162900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64079CA-F409-A7C8-2B48-B615294540F7}"/>
              </a:ext>
            </a:extLst>
          </p:cNvPr>
          <p:cNvSpPr txBox="1"/>
          <p:nvPr/>
        </p:nvSpPr>
        <p:spPr>
          <a:xfrm>
            <a:off x="15565657" y="12638352"/>
            <a:ext cx="45067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Total Balance, and Previously withdrawn amount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dirty="0"/>
              <a:t>This can show the total amount withdrawn from the balance of payments from passengers, and Total Balance reflect the addition of both the </a:t>
            </a:r>
            <a:br>
              <a:rPr lang="en-GB" sz="1400" dirty="0"/>
            </a:br>
            <a:r>
              <a:rPr lang="en-GB" sz="1400" b="1" dirty="0"/>
              <a:t>Current Balance + Withdrawn Amount = Total Balance.</a:t>
            </a:r>
            <a:endParaRPr lang="en-GB" sz="1400" dirty="0"/>
          </a:p>
        </p:txBody>
      </p:sp>
      <p:pic>
        <p:nvPicPr>
          <p:cNvPr id="94" name="Picture 93" descr="A hand holding a green card&#10;&#10;AI-generated content may be incorrect.">
            <a:extLst>
              <a:ext uri="{FF2B5EF4-FFF2-40B4-BE49-F238E27FC236}">
                <a16:creationId xmlns:a16="http://schemas.microsoft.com/office/drawing/2014/main" id="{B8B598E1-D9DD-31BA-05A2-AE85884D11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94" y="3946222"/>
            <a:ext cx="3665782" cy="2443855"/>
          </a:xfrm>
          <a:prstGeom prst="rect">
            <a:avLst/>
          </a:prstGeom>
        </p:spPr>
      </p:pic>
      <p:pic>
        <p:nvPicPr>
          <p:cNvPr id="96" name="Picture 95" descr="Hands holding a phone with text overlay&#10;&#10;AI-generated content may be incorrect.">
            <a:extLst>
              <a:ext uri="{FF2B5EF4-FFF2-40B4-BE49-F238E27FC236}">
                <a16:creationId xmlns:a16="http://schemas.microsoft.com/office/drawing/2014/main" id="{6035E306-A6AB-F90C-DF82-F1117AFD8A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1" y="7270497"/>
            <a:ext cx="3652090" cy="2437770"/>
          </a:xfrm>
          <a:prstGeom prst="rect">
            <a:avLst/>
          </a:prstGeom>
        </p:spPr>
      </p:pic>
      <p:pic>
        <p:nvPicPr>
          <p:cNvPr id="98" name="Picture 97" descr="A logo with a gear in the middle&#10;&#10;AI-generated content may be incorrect.">
            <a:extLst>
              <a:ext uri="{FF2B5EF4-FFF2-40B4-BE49-F238E27FC236}">
                <a16:creationId xmlns:a16="http://schemas.microsoft.com/office/drawing/2014/main" id="{B8D5735B-8F4C-81E8-ECEF-9CD4C8BDE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817" y="12372928"/>
            <a:ext cx="7329066" cy="1899771"/>
          </a:xfrm>
          <a:prstGeom prst="rect">
            <a:avLst/>
          </a:prstGeom>
        </p:spPr>
      </p:pic>
      <p:pic>
        <p:nvPicPr>
          <p:cNvPr id="100" name="Picture 99" descr="A diagram of a blockchain&#10;&#10;AI-generated content may be incorrect.">
            <a:extLst>
              <a:ext uri="{FF2B5EF4-FFF2-40B4-BE49-F238E27FC236}">
                <a16:creationId xmlns:a16="http://schemas.microsoft.com/office/drawing/2014/main" id="{BB4770A5-8699-E2CC-4B18-97F694FFC4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817" y="4422804"/>
            <a:ext cx="6232081" cy="388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A4E59-4F54-5027-F0BD-53D0F92688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6353" y="9122998"/>
            <a:ext cx="5627324" cy="90598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3B1DB9A-A6AB-F576-C8CF-22788EDAC7E8}"/>
              </a:ext>
            </a:extLst>
          </p:cNvPr>
          <p:cNvSpPr/>
          <p:nvPr/>
        </p:nvSpPr>
        <p:spPr>
          <a:xfrm>
            <a:off x="10996709" y="9508707"/>
            <a:ext cx="1237088" cy="1827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61078809FAFD4C95A77E0788BB25D2" ma:contentTypeVersion="10" ma:contentTypeDescription="Create a new document." ma:contentTypeScope="" ma:versionID="1d05ddc84143d12390da1448c64f83d5">
  <xsd:schema xmlns:xsd="http://www.w3.org/2001/XMLSchema" xmlns:xs="http://www.w3.org/2001/XMLSchema" xmlns:p="http://schemas.microsoft.com/office/2006/metadata/properties" xmlns:ns3="79b36a89-09b3-401a-98c8-343ddec8796f" targetNamespace="http://schemas.microsoft.com/office/2006/metadata/properties" ma:root="true" ma:fieldsID="5b26d803bb8e8f7b361444bb787a7fdb" ns3:_="">
    <xsd:import namespace="79b36a89-09b3-401a-98c8-343ddec879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36a89-09b3-401a-98c8-343ddec879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b36a89-09b3-401a-98c8-343ddec8796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6AA74E-BF6E-4EFE-9367-D443C56098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b36a89-09b3-401a-98c8-343ddec879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0D11E0-6F42-4699-8987-4F3D9A8323E1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79b36a89-09b3-401a-98c8-343ddec8796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C1398A-678C-467E-968F-5DBF795807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615</Words>
  <Application>Microsoft Office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do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Java algorithms Bake a cake</dc:title>
  <dc:creator>alejo santos</dc:creator>
  <cp:keywords>DAGknvDVvRc,BAEl8uCKiog,0</cp:keywords>
  <cp:lastModifiedBy>Telmuun Dunia</cp:lastModifiedBy>
  <cp:revision>33</cp:revision>
  <dcterms:created xsi:type="dcterms:W3CDTF">2025-04-18T18:15:42Z</dcterms:created>
  <dcterms:modified xsi:type="dcterms:W3CDTF">2025-11-21T12:28:26Z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2025-04-18T00:00:00Z</vt:filetime>
  </property>
  <property fmtid="{D5CDD505-2E9C-101B-9397-08002B2CF9AE}" pid="3" name="Creator">
    <vt:lpwstr>Canva</vt:lpwstr>
  </property>
  <property fmtid="{D5CDD505-2E9C-101B-9397-08002B2CF9AE}" pid="4" name="LastSaved">
    <vt:filetime>2025-04-18T00:00:00Z</vt:filetime>
  </property>
  <property fmtid="{D5CDD505-2E9C-101B-9397-08002B2CF9AE}" pid="5" name="Producer">
    <vt:lpwstr>Canva</vt:lpwstr>
  </property>
  <property fmtid="{D5CDD505-2E9C-101B-9397-08002B2CF9AE}" pid="6" name="ContentTypeId">
    <vt:lpwstr>0x0101007861078809FAFD4C95A77E0788BB25D2</vt:lpwstr>
  </property>
</Properties>
</file>